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3"/>
  </p:notesMasterIdLst>
  <p:sldIdLst>
    <p:sldId id="256" r:id="rId3"/>
    <p:sldId id="272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64" r:id="rId12"/>
  </p:sldIdLst>
  <p:sldSz cx="9144000" cy="5143500" type="screen16x9"/>
  <p:notesSz cx="6858000" cy="9144000"/>
  <p:embeddedFontLst>
    <p:embeddedFont>
      <p:font typeface="NanumGothic ExtraBold" panose="020B0600000101010101" charset="-127"/>
      <p:bold r:id="rId14"/>
    </p:embeddedFont>
    <p:embeddedFont>
      <p:font typeface="넥슨Lv1고딕 Low OTF" panose="00000500000000000000" pitchFamily="50" charset="-127"/>
      <p:regular r:id="rId15"/>
    </p:embeddedFont>
    <p:embeddedFont>
      <p:font typeface="넥슨Lv1고딕 Low OTF Bold" panose="00000800000000000000" pitchFamily="50" charset="-127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64B"/>
    <a:srgbClr val="5959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6FB1A28-4BEE-4DC9-A999-D609107A7781}">
  <a:tblStyle styleId="{96FB1A28-4BEE-4DC9-A999-D609107A778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DFD"/>
          </a:solidFill>
        </a:fill>
      </a:tcStyle>
    </a:wholeTbl>
    <a:band1H>
      <a:tcTxStyle/>
      <a:tcStyle>
        <a:tcBdr/>
        <a:fill>
          <a:solidFill>
            <a:srgbClr val="CDD8F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8F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0" autoAdjust="0"/>
    <p:restoredTop sz="91386" autoAdjust="0"/>
  </p:normalViewPr>
  <p:slideViewPr>
    <p:cSldViewPr snapToGrid="0">
      <p:cViewPr varScale="1">
        <p:scale>
          <a:sx n="116" d="100"/>
          <a:sy n="116" d="100"/>
        </p:scale>
        <p:origin x="1052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9b589957c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119b589957c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448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31321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3675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39757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10688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15792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18928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40816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1.pn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1339749" y="2710050"/>
            <a:ext cx="6510856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altLang="ko-KR" sz="25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CUAI 6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기 </a:t>
            </a:r>
            <a:r>
              <a:rPr lang="ko-KR" altLang="en-US" sz="2500" b="1" i="0" u="none" strike="noStrike" cap="none" dirty="0" err="1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모빌리티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 스터디 팀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-KR" sz="14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 Gothic"/>
                <a:sym typeface="Nanum Gothic"/>
              </a:rPr>
              <a:t>2023.05.23</a:t>
            </a:r>
            <a:endParaRPr lang="ko-KR" altLang="en-US" sz="1400" b="1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 Gothic"/>
                <a:sym typeface="Nanum Gothic"/>
              </a:rPr>
              <a:t>발표자 : </a:t>
            </a:r>
            <a:r>
              <a:rPr lang="ko-KR" altLang="en-US" sz="11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 Gothic"/>
                <a:sym typeface="Nanum Gothic"/>
              </a:rPr>
              <a:t>박도영</a:t>
            </a:r>
            <a:endParaRPr sz="1100" b="1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 Gothic"/>
              <a:sym typeface="Nanum Gothic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/>
          <p:nvPr/>
        </p:nvSpPr>
        <p:spPr>
          <a:xfrm>
            <a:off x="0" y="-37950"/>
            <a:ext cx="91440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3638187" y="2231672"/>
            <a:ext cx="186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" sz="28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28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66;p14">
            <a:extLst>
              <a:ext uri="{FF2B5EF4-FFF2-40B4-BE49-F238E27FC236}">
                <a16:creationId xmlns:a16="http://schemas.microsoft.com/office/drawing/2014/main" id="{263F384D-E4E1-6EF2-1C27-3BF1A29D8672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9" name="그림 8" descr="사람, 의류, 인간의 얼굴, 실내이(가) 표시된 사진&#10;&#10;자동 생성된 설명">
            <a:extLst>
              <a:ext uri="{FF2B5EF4-FFF2-40B4-BE49-F238E27FC236}">
                <a16:creationId xmlns:a16="http://schemas.microsoft.com/office/drawing/2014/main" id="{41209A25-3DCD-FCB9-BE3B-92FFD83B7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318" y="1395662"/>
            <a:ext cx="3479971" cy="279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56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25">
            <a:extLst>
              <a:ext uri="{FF2B5EF4-FFF2-40B4-BE49-F238E27FC236}">
                <a16:creationId xmlns:a16="http://schemas.microsoft.com/office/drawing/2014/main" id="{DAAF0E01-575A-1B5D-4234-1DDBE3FF5482}"/>
              </a:ext>
            </a:extLst>
          </p:cNvPr>
          <p:cNvSpPr txBox="1"/>
          <p:nvPr/>
        </p:nvSpPr>
        <p:spPr>
          <a:xfrm>
            <a:off x="4309426" y="1248623"/>
            <a:ext cx="4551832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 latinLnBrk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원하는 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application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에 적합한 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package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를 조합하여 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integration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하는 방식으로 로봇을 만들 수 있는 운영체제</a:t>
            </a:r>
            <a:endParaRPr lang="en-US" altLang="ko-KR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sym typeface="Arial"/>
            </a:endParaRPr>
          </a:p>
        </p:txBody>
      </p:sp>
      <p:pic>
        <p:nvPicPr>
          <p:cNvPr id="3" name="그림 2" descr="텍스트, 도표, 스크린샷이(가) 표시된 사진&#10;&#10;자동 생성된 설명">
            <a:extLst>
              <a:ext uri="{FF2B5EF4-FFF2-40B4-BE49-F238E27FC236}">
                <a16:creationId xmlns:a16="http://schemas.microsoft.com/office/drawing/2014/main" id="{85C2F111-9C8F-1486-98D8-E756C54951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324" y="1062890"/>
            <a:ext cx="2957878" cy="3450858"/>
          </a:xfrm>
          <a:prstGeom prst="rect">
            <a:avLst/>
          </a:prstGeom>
        </p:spPr>
      </p:pic>
      <p:sp>
        <p:nvSpPr>
          <p:cNvPr id="5" name="AutoShape 4">
            <a:extLst>
              <a:ext uri="{FF2B5EF4-FFF2-40B4-BE49-F238E27FC236}">
                <a16:creationId xmlns:a16="http://schemas.microsoft.com/office/drawing/2014/main" id="{B222E54E-BD69-5170-3749-5BE381F8A9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1544" y="2313268"/>
            <a:ext cx="264679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Google Shape;100;p25">
            <a:extLst>
              <a:ext uri="{FF2B5EF4-FFF2-40B4-BE49-F238E27FC236}">
                <a16:creationId xmlns:a16="http://schemas.microsoft.com/office/drawing/2014/main" id="{40BA471D-6263-F0A8-5F44-D07DAE3BBA82}"/>
              </a:ext>
            </a:extLst>
          </p:cNvPr>
          <p:cNvSpPr txBox="1"/>
          <p:nvPr/>
        </p:nvSpPr>
        <p:spPr>
          <a:xfrm>
            <a:off x="4309426" y="2059666"/>
            <a:ext cx="4551832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 latinLnBrk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Gazebo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와 같은 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simulation 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환경에서 바로 검증 가능하며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, Micro ROS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와 같은 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embedded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 시스템이나 </a:t>
            </a:r>
            <a:r>
              <a:rPr lang="en-US" altLang="ko-KR" dirty="0" err="1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Rviz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같은 </a:t>
            </a:r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visualization tool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도 제공하여 편의성이 높음</a:t>
            </a:r>
            <a:endParaRPr lang="en-US" altLang="ko-KR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sym typeface="Arial"/>
            </a:endParaRPr>
          </a:p>
        </p:txBody>
      </p:sp>
      <p:sp>
        <p:nvSpPr>
          <p:cNvPr id="7" name="Google Shape;100;p25">
            <a:extLst>
              <a:ext uri="{FF2B5EF4-FFF2-40B4-BE49-F238E27FC236}">
                <a16:creationId xmlns:a16="http://schemas.microsoft.com/office/drawing/2014/main" id="{7EA045C7-7C48-A54C-7BCA-C5CFBF969B67}"/>
              </a:ext>
            </a:extLst>
          </p:cNvPr>
          <p:cNvSpPr txBox="1"/>
          <p:nvPr/>
        </p:nvSpPr>
        <p:spPr>
          <a:xfrm>
            <a:off x="4309426" y="3118469"/>
            <a:ext cx="4551832" cy="117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 latinLnBrk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연구자는 연구 진행 시 공통된 소스를 통한 비교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, 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분석이 가능하고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, 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사용자는 빠른 상용화가 가능하고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, 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본인의 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application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을 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ROS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로 </a:t>
            </a:r>
            <a:r>
              <a:rPr lang="ko-KR" altLang="en-US" i="0" u="none" strike="noStrike" cap="none" dirty="0" err="1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패키징하여</a:t>
            </a:r>
            <a:r>
              <a:rPr lang="ko-KR" altLang="en-US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 통합하여 이용하는데 편리함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.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274AABC-C510-A236-F7B2-30BAAB298727}"/>
              </a:ext>
            </a:extLst>
          </p:cNvPr>
          <p:cNvGrpSpPr/>
          <p:nvPr/>
        </p:nvGrpSpPr>
        <p:grpSpPr>
          <a:xfrm>
            <a:off x="1366325" y="231895"/>
            <a:ext cx="2517617" cy="503184"/>
            <a:chOff x="3216621" y="1119962"/>
            <a:chExt cx="2517617" cy="503184"/>
          </a:xfrm>
        </p:grpSpPr>
        <p:sp>
          <p:nvSpPr>
            <p:cNvPr id="9" name="Google Shape;99;p25">
              <a:extLst>
                <a:ext uri="{FF2B5EF4-FFF2-40B4-BE49-F238E27FC236}">
                  <a16:creationId xmlns:a16="http://schemas.microsoft.com/office/drawing/2014/main" id="{392EE277-ED27-CA36-705E-9518E5118AF2}"/>
                </a:ext>
              </a:extLst>
            </p:cNvPr>
            <p:cNvSpPr/>
            <p:nvPr/>
          </p:nvSpPr>
          <p:spPr>
            <a:xfrm>
              <a:off x="3216621" y="1165765"/>
              <a:ext cx="2517617" cy="370935"/>
            </a:xfrm>
            <a:prstGeom prst="rect">
              <a:avLst/>
            </a:prstGeom>
            <a:solidFill>
              <a:srgbClr val="192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0;p25">
              <a:extLst>
                <a:ext uri="{FF2B5EF4-FFF2-40B4-BE49-F238E27FC236}">
                  <a16:creationId xmlns:a16="http://schemas.microsoft.com/office/drawing/2014/main" id="{862D3946-1D9E-22E2-7D98-CD00F03165E8}"/>
                </a:ext>
              </a:extLst>
            </p:cNvPr>
            <p:cNvSpPr txBox="1"/>
            <p:nvPr/>
          </p:nvSpPr>
          <p:spPr>
            <a:xfrm>
              <a:off x="3216621" y="1119962"/>
              <a:ext cx="2517617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altLang="ko-KR" sz="1800" b="1" i="0" u="none" strike="noStrike" cap="none" dirty="0">
                  <a:solidFill>
                    <a:schemeClr val="bg1"/>
                  </a:solidFill>
                  <a:latin typeface="넥슨Lv1고딕 Low OTF Bold" panose="00000800000000000000" pitchFamily="50" charset="-127"/>
                  <a:ea typeface="넥슨Lv1고딕 Low OTF Bold" panose="00000800000000000000" pitchFamily="50" charset="-127"/>
                  <a:sym typeface="Arial"/>
                </a:rPr>
                <a:t>ROS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8718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984FFED-C777-E390-4C87-51D57C8C6063}"/>
              </a:ext>
            </a:extLst>
          </p:cNvPr>
          <p:cNvGrpSpPr/>
          <p:nvPr/>
        </p:nvGrpSpPr>
        <p:grpSpPr>
          <a:xfrm>
            <a:off x="1366325" y="231895"/>
            <a:ext cx="2517617" cy="503184"/>
            <a:chOff x="3216621" y="1119962"/>
            <a:chExt cx="2517617" cy="503184"/>
          </a:xfrm>
        </p:grpSpPr>
        <p:sp>
          <p:nvSpPr>
            <p:cNvPr id="3" name="Google Shape;99;p25">
              <a:extLst>
                <a:ext uri="{FF2B5EF4-FFF2-40B4-BE49-F238E27FC236}">
                  <a16:creationId xmlns:a16="http://schemas.microsoft.com/office/drawing/2014/main" id="{99127D78-9439-49B1-DD16-B805F05D927B}"/>
                </a:ext>
              </a:extLst>
            </p:cNvPr>
            <p:cNvSpPr/>
            <p:nvPr/>
          </p:nvSpPr>
          <p:spPr>
            <a:xfrm>
              <a:off x="3216621" y="1165765"/>
              <a:ext cx="2517617" cy="370935"/>
            </a:xfrm>
            <a:prstGeom prst="rect">
              <a:avLst/>
            </a:prstGeom>
            <a:solidFill>
              <a:srgbClr val="192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100;p25">
              <a:extLst>
                <a:ext uri="{FF2B5EF4-FFF2-40B4-BE49-F238E27FC236}">
                  <a16:creationId xmlns:a16="http://schemas.microsoft.com/office/drawing/2014/main" id="{B55E72C2-7558-455B-D156-27827F275D0A}"/>
                </a:ext>
              </a:extLst>
            </p:cNvPr>
            <p:cNvSpPr txBox="1"/>
            <p:nvPr/>
          </p:nvSpPr>
          <p:spPr>
            <a:xfrm>
              <a:off x="3216621" y="1119962"/>
              <a:ext cx="2517617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altLang="ko-KR" sz="1800" b="1" i="0" u="none" strike="noStrike" cap="none" dirty="0">
                  <a:solidFill>
                    <a:schemeClr val="bg1"/>
                  </a:solidFill>
                  <a:latin typeface="넥슨Lv1고딕 Low OTF Bold" panose="00000800000000000000" pitchFamily="50" charset="-127"/>
                  <a:ea typeface="넥슨Lv1고딕 Low OTF Bold" panose="00000800000000000000" pitchFamily="50" charset="-127"/>
                  <a:sym typeface="Arial"/>
                </a:rPr>
                <a:t>ROS process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61D192-07D9-2385-7FE9-81E81A6A1697}"/>
              </a:ext>
            </a:extLst>
          </p:cNvPr>
          <p:cNvSpPr txBox="1"/>
          <p:nvPr/>
        </p:nvSpPr>
        <p:spPr>
          <a:xfrm>
            <a:off x="1314750" y="735079"/>
            <a:ext cx="57714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ROS</a:t>
            </a:r>
            <a:r>
              <a:rPr lang="ko-KR" altLang="en-US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는 각 프로세스를 </a:t>
            </a:r>
            <a:r>
              <a:rPr lang="en-US" altLang="ko-KR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node </a:t>
            </a:r>
            <a:r>
              <a:rPr lang="ko-KR" altLang="en-US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단위로 관리</a:t>
            </a:r>
            <a:endParaRPr lang="en-US" altLang="ko-KR" dirty="0">
              <a:solidFill>
                <a:srgbClr val="19264B"/>
              </a:solidFill>
              <a:effectLst/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  <a:p>
            <a:r>
              <a:rPr lang="en-US" altLang="ko-KR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Node </a:t>
            </a:r>
            <a:r>
              <a:rPr lang="ko-KR" altLang="en-US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끼리 정보를 공유할 수 있도록 관리해주는 것이 </a:t>
            </a:r>
            <a:r>
              <a:rPr lang="en-US" altLang="ko-KR" dirty="0" err="1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ROS_Master</a:t>
            </a:r>
            <a:endParaRPr lang="en-US" altLang="ko-KR" dirty="0">
              <a:solidFill>
                <a:srgbClr val="19264B"/>
              </a:solidFill>
              <a:effectLst/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</p:txBody>
      </p:sp>
      <p:pic>
        <p:nvPicPr>
          <p:cNvPr id="6" name="그림 5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66C73C77-3B9B-0F66-1C05-DF8D48CED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3268" y="1761483"/>
            <a:ext cx="4404209" cy="267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53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5EDFCDD2-A384-AB21-BB1C-B2F4AF8F8FB8}"/>
              </a:ext>
            </a:extLst>
          </p:cNvPr>
          <p:cNvGrpSpPr/>
          <p:nvPr/>
        </p:nvGrpSpPr>
        <p:grpSpPr>
          <a:xfrm>
            <a:off x="1266991" y="329874"/>
            <a:ext cx="2517617" cy="503184"/>
            <a:chOff x="3216621" y="1119962"/>
            <a:chExt cx="2517617" cy="503184"/>
          </a:xfrm>
        </p:grpSpPr>
        <p:sp>
          <p:nvSpPr>
            <p:cNvPr id="3" name="Google Shape;99;p25">
              <a:extLst>
                <a:ext uri="{FF2B5EF4-FFF2-40B4-BE49-F238E27FC236}">
                  <a16:creationId xmlns:a16="http://schemas.microsoft.com/office/drawing/2014/main" id="{B6B0E718-87FE-8EF0-DD93-B1C1AE28EBEC}"/>
                </a:ext>
              </a:extLst>
            </p:cNvPr>
            <p:cNvSpPr/>
            <p:nvPr/>
          </p:nvSpPr>
          <p:spPr>
            <a:xfrm>
              <a:off x="3216621" y="1165765"/>
              <a:ext cx="2517617" cy="370935"/>
            </a:xfrm>
            <a:prstGeom prst="rect">
              <a:avLst/>
            </a:prstGeom>
            <a:solidFill>
              <a:srgbClr val="192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100;p25">
              <a:extLst>
                <a:ext uri="{FF2B5EF4-FFF2-40B4-BE49-F238E27FC236}">
                  <a16:creationId xmlns:a16="http://schemas.microsoft.com/office/drawing/2014/main" id="{8E1EFD58-9A9C-DC1D-05E3-50EA4125FC7E}"/>
                </a:ext>
              </a:extLst>
            </p:cNvPr>
            <p:cNvSpPr txBox="1"/>
            <p:nvPr/>
          </p:nvSpPr>
          <p:spPr>
            <a:xfrm>
              <a:off x="3216621" y="1119962"/>
              <a:ext cx="2517617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ko-KR" altLang="en-US" sz="1800" b="1" i="0" u="none" strike="noStrike" cap="none" dirty="0">
                  <a:solidFill>
                    <a:schemeClr val="bg1"/>
                  </a:solidFill>
                  <a:latin typeface="넥슨Lv1고딕 Low OTF Bold" panose="00000800000000000000" pitchFamily="50" charset="-127"/>
                  <a:ea typeface="넥슨Lv1고딕 Low OTF Bold" panose="00000800000000000000" pitchFamily="50" charset="-127"/>
                  <a:sym typeface="Arial"/>
                </a:rPr>
                <a:t>실습</a:t>
              </a:r>
              <a:endParaRPr lang="en-US" altLang="ko-KR" sz="1800" b="1" i="0" u="none" strike="noStrike" cap="none" dirty="0">
                <a:solidFill>
                  <a:schemeClr val="bg1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A6773B0-536A-0383-DE3D-115D7E21C77A}"/>
              </a:ext>
            </a:extLst>
          </p:cNvPr>
          <p:cNvGrpSpPr/>
          <p:nvPr/>
        </p:nvGrpSpPr>
        <p:grpSpPr>
          <a:xfrm>
            <a:off x="1180731" y="1113128"/>
            <a:ext cx="3147757" cy="3127063"/>
            <a:chOff x="4301589" y="1382617"/>
            <a:chExt cx="3147757" cy="312706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1852F4E6-3A67-150D-8DF9-C252C0BB1C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1136" t="9307"/>
            <a:stretch/>
          </p:blipFill>
          <p:spPr>
            <a:xfrm>
              <a:off x="4387849" y="1382617"/>
              <a:ext cx="3061497" cy="3127063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AECB5DA-453C-B2F1-14EC-579A9AA52D74}"/>
                </a:ext>
              </a:extLst>
            </p:cNvPr>
            <p:cNvSpPr/>
            <p:nvPr/>
          </p:nvSpPr>
          <p:spPr>
            <a:xfrm>
              <a:off x="4301589" y="1439573"/>
              <a:ext cx="857250" cy="6444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Google Shape;100;p25">
            <a:extLst>
              <a:ext uri="{FF2B5EF4-FFF2-40B4-BE49-F238E27FC236}">
                <a16:creationId xmlns:a16="http://schemas.microsoft.com/office/drawing/2014/main" id="{F807F293-52B4-3B51-46A0-3114A0AD8A42}"/>
              </a:ext>
            </a:extLst>
          </p:cNvPr>
          <p:cNvSpPr txBox="1"/>
          <p:nvPr/>
        </p:nvSpPr>
        <p:spPr>
          <a:xfrm>
            <a:off x="1217510" y="4004018"/>
            <a:ext cx="2509333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 latinLnBrk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$ </a:t>
            </a:r>
            <a:r>
              <a:rPr lang="en-US" altLang="ko-KR" i="0" u="none" strike="noStrike" cap="none" dirty="0" err="1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chmod</a:t>
            </a: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 +x line_drive.py</a:t>
            </a:r>
          </a:p>
          <a:p>
            <a:pPr latinLnBrk="1">
              <a:lnSpc>
                <a:spcPct val="115000"/>
              </a:lnSpc>
              <a:buSzPts val="2500"/>
            </a:pPr>
            <a:r>
              <a:rPr lang="en-US" altLang="ko-KR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sym typeface="Arial"/>
              </a:rPr>
              <a:t>$ python line_drive.py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A09016F-D80A-09C2-0447-5F72BFB219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6149" y="1272624"/>
            <a:ext cx="3934793" cy="341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73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EDB75F1-8392-EDBE-EDF4-22C18D02D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238" y="1520890"/>
            <a:ext cx="5930900" cy="331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F8CBDF-376B-C386-F7F4-D043DC1C870E}"/>
              </a:ext>
            </a:extLst>
          </p:cNvPr>
          <p:cNvSpPr txBox="1"/>
          <p:nvPr/>
        </p:nvSpPr>
        <p:spPr>
          <a:xfrm>
            <a:off x="1246939" y="887644"/>
            <a:ext cx="78970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3x3</a:t>
            </a:r>
            <a:r>
              <a:rPr lang="ko-KR" altLang="en-US" b="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크기의 행렬을 사용하여 연산을 </a:t>
            </a:r>
            <a:r>
              <a:rPr lang="ko-KR" altLang="en-US" b="0" i="0" dirty="0" err="1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하였을때</a:t>
            </a:r>
            <a:r>
              <a:rPr lang="ko-KR" altLang="en-US" b="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 중심을 기준으로 각방향의 앞뒤의 값을 비교하여서 변화량을 검출</a:t>
            </a:r>
            <a:r>
              <a:rPr lang="en-US" altLang="ko-KR" b="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.</a:t>
            </a:r>
            <a:r>
              <a:rPr lang="ko-KR" altLang="en-US" b="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 </a:t>
            </a:r>
            <a:r>
              <a:rPr lang="en-US" altLang="ko-KR" b="0" i="0" dirty="0" err="1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sobel</a:t>
            </a:r>
            <a:r>
              <a:rPr lang="ko-KR" altLang="en-US" b="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은 </a:t>
            </a:r>
            <a:r>
              <a:rPr lang="en-US" altLang="ko-KR" b="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1:2:1 </a:t>
            </a:r>
            <a:r>
              <a:rPr lang="ko-KR" altLang="en-US" b="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의 가중치로 기준 픽셀에 더 큰 가중치를 줌</a:t>
            </a:r>
            <a:r>
              <a:rPr lang="en-US" altLang="ko-KR" b="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.</a:t>
            </a:r>
            <a:endParaRPr lang="ko-KR" altLang="en-US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AAED2CF-A581-E74F-DF73-951FA6CBA9C1}"/>
              </a:ext>
            </a:extLst>
          </p:cNvPr>
          <p:cNvGrpSpPr/>
          <p:nvPr/>
        </p:nvGrpSpPr>
        <p:grpSpPr>
          <a:xfrm>
            <a:off x="1308435" y="274434"/>
            <a:ext cx="2517617" cy="503184"/>
            <a:chOff x="3216621" y="1119962"/>
            <a:chExt cx="2517617" cy="503184"/>
          </a:xfrm>
        </p:grpSpPr>
        <p:sp>
          <p:nvSpPr>
            <p:cNvPr id="5" name="Google Shape;99;p25">
              <a:extLst>
                <a:ext uri="{FF2B5EF4-FFF2-40B4-BE49-F238E27FC236}">
                  <a16:creationId xmlns:a16="http://schemas.microsoft.com/office/drawing/2014/main" id="{37AADE55-2F78-0174-9232-A3FD05B9EF95}"/>
                </a:ext>
              </a:extLst>
            </p:cNvPr>
            <p:cNvSpPr/>
            <p:nvPr/>
          </p:nvSpPr>
          <p:spPr>
            <a:xfrm>
              <a:off x="3216621" y="1165765"/>
              <a:ext cx="2517617" cy="370935"/>
            </a:xfrm>
            <a:prstGeom prst="rect">
              <a:avLst/>
            </a:prstGeom>
            <a:solidFill>
              <a:srgbClr val="192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0;p25">
              <a:extLst>
                <a:ext uri="{FF2B5EF4-FFF2-40B4-BE49-F238E27FC236}">
                  <a16:creationId xmlns:a16="http://schemas.microsoft.com/office/drawing/2014/main" id="{0898D044-4A0E-A139-AD42-A81F39D4DB38}"/>
                </a:ext>
              </a:extLst>
            </p:cNvPr>
            <p:cNvSpPr txBox="1"/>
            <p:nvPr/>
          </p:nvSpPr>
          <p:spPr>
            <a:xfrm>
              <a:off x="3216621" y="1119962"/>
              <a:ext cx="2517617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altLang="ko-KR" sz="1800" b="1" i="0" u="none" strike="noStrike" cap="none" dirty="0">
                  <a:solidFill>
                    <a:schemeClr val="bg1"/>
                  </a:solidFill>
                  <a:latin typeface="넥슨Lv1고딕 Low OTF Bold" panose="00000800000000000000" pitchFamily="50" charset="-127"/>
                  <a:ea typeface="넥슨Lv1고딕 Low OTF Bold" panose="00000800000000000000" pitchFamily="50" charset="-127"/>
                  <a:sym typeface="Arial"/>
                </a:rPr>
                <a:t>binarize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4894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87D3AA5A-2EEA-1739-2417-286ADF4ADFAD}"/>
              </a:ext>
            </a:extLst>
          </p:cNvPr>
          <p:cNvGrpSpPr/>
          <p:nvPr/>
        </p:nvGrpSpPr>
        <p:grpSpPr>
          <a:xfrm>
            <a:off x="1313783" y="355270"/>
            <a:ext cx="2517617" cy="503184"/>
            <a:chOff x="3216621" y="1119962"/>
            <a:chExt cx="2517617" cy="503184"/>
          </a:xfrm>
        </p:grpSpPr>
        <p:sp>
          <p:nvSpPr>
            <p:cNvPr id="3" name="Google Shape;99;p25">
              <a:extLst>
                <a:ext uri="{FF2B5EF4-FFF2-40B4-BE49-F238E27FC236}">
                  <a16:creationId xmlns:a16="http://schemas.microsoft.com/office/drawing/2014/main" id="{D2CAD6BF-ED27-F507-5480-A1122EA06B70}"/>
                </a:ext>
              </a:extLst>
            </p:cNvPr>
            <p:cNvSpPr/>
            <p:nvPr/>
          </p:nvSpPr>
          <p:spPr>
            <a:xfrm>
              <a:off x="3216621" y="1165765"/>
              <a:ext cx="2517617" cy="370935"/>
            </a:xfrm>
            <a:prstGeom prst="rect">
              <a:avLst/>
            </a:prstGeom>
            <a:solidFill>
              <a:srgbClr val="192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100;p25">
              <a:extLst>
                <a:ext uri="{FF2B5EF4-FFF2-40B4-BE49-F238E27FC236}">
                  <a16:creationId xmlns:a16="http://schemas.microsoft.com/office/drawing/2014/main" id="{9E107F42-F782-E0C0-A097-DE3DC99AB70A}"/>
                </a:ext>
              </a:extLst>
            </p:cNvPr>
            <p:cNvSpPr txBox="1"/>
            <p:nvPr/>
          </p:nvSpPr>
          <p:spPr>
            <a:xfrm>
              <a:off x="3216621" y="1119962"/>
              <a:ext cx="2517617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altLang="ko-KR" sz="1800" b="1" i="0" u="none" strike="noStrike" cap="none" dirty="0">
                  <a:solidFill>
                    <a:schemeClr val="bg1"/>
                  </a:solidFill>
                  <a:latin typeface="넥슨Lv1고딕 Low OTF Bold" panose="00000800000000000000" pitchFamily="50" charset="-127"/>
                  <a:ea typeface="넥슨Lv1고딕 Low OTF Bold" panose="00000800000000000000" pitchFamily="50" charset="-127"/>
                  <a:sym typeface="Arial"/>
                </a:rPr>
                <a:t>calibration</a:t>
              </a:r>
            </a:p>
          </p:txBody>
        </p:sp>
      </p:grpSp>
      <p:pic>
        <p:nvPicPr>
          <p:cNvPr id="5" name="그림 4" descr="체스, 사각형, 직사각형, 패턴이(가) 표시된 사진&#10;&#10;자동 생성된 설명">
            <a:extLst>
              <a:ext uri="{FF2B5EF4-FFF2-40B4-BE49-F238E27FC236}">
                <a16:creationId xmlns:a16="http://schemas.microsoft.com/office/drawing/2014/main" id="{7025D4F5-B748-4C34-DCD5-BED4E3985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8367" y="3174220"/>
            <a:ext cx="2176097" cy="1224055"/>
          </a:xfrm>
          <a:prstGeom prst="rect">
            <a:avLst/>
          </a:prstGeom>
        </p:spPr>
      </p:pic>
      <p:pic>
        <p:nvPicPr>
          <p:cNvPr id="6" name="그림 5" descr="사각형, 패턴, 직사각형, 디자인이(가) 표시된 사진&#10;&#10;자동 생성된 설명">
            <a:extLst>
              <a:ext uri="{FF2B5EF4-FFF2-40B4-BE49-F238E27FC236}">
                <a16:creationId xmlns:a16="http://schemas.microsoft.com/office/drawing/2014/main" id="{05B97F6E-B98B-81C5-B208-6E02961FF3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8367" y="1856173"/>
            <a:ext cx="2176097" cy="1224055"/>
          </a:xfrm>
          <a:prstGeom prst="rect">
            <a:avLst/>
          </a:prstGeom>
        </p:spPr>
      </p:pic>
      <p:pic>
        <p:nvPicPr>
          <p:cNvPr id="7" name="그림 6" descr="체스, 사각형, 패턴, 보드게임이(가) 표시된 사진&#10;&#10;자동 생성된 설명">
            <a:extLst>
              <a:ext uri="{FF2B5EF4-FFF2-40B4-BE49-F238E27FC236}">
                <a16:creationId xmlns:a16="http://schemas.microsoft.com/office/drawing/2014/main" id="{CE49C6F6-EBFA-8351-075C-7C302EE11C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3783" y="3174220"/>
            <a:ext cx="2176097" cy="1224055"/>
          </a:xfrm>
          <a:prstGeom prst="rect">
            <a:avLst/>
          </a:prstGeom>
        </p:spPr>
      </p:pic>
      <p:pic>
        <p:nvPicPr>
          <p:cNvPr id="8" name="그림 7" descr="사각형, 직사각형, 예술, 디자인이(가) 표시된 사진&#10;&#10;자동 생성된 설명">
            <a:extLst>
              <a:ext uri="{FF2B5EF4-FFF2-40B4-BE49-F238E27FC236}">
                <a16:creationId xmlns:a16="http://schemas.microsoft.com/office/drawing/2014/main" id="{B7F55C08-1963-92F1-3CFF-D7AC815067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3783" y="1856173"/>
            <a:ext cx="2176097" cy="1224055"/>
          </a:xfrm>
          <a:prstGeom prst="rect">
            <a:avLst/>
          </a:prstGeom>
        </p:spPr>
      </p:pic>
      <p:pic>
        <p:nvPicPr>
          <p:cNvPr id="9" name="그림 8" descr="야외, 도로, 장면, 아스팔트이(가) 표시된 사진&#10;&#10;자동 생성된 설명">
            <a:extLst>
              <a:ext uri="{FF2B5EF4-FFF2-40B4-BE49-F238E27FC236}">
                <a16:creationId xmlns:a16="http://schemas.microsoft.com/office/drawing/2014/main" id="{D13DCBBF-7AE5-C454-2651-2DF99C2A10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82951" y="3173487"/>
            <a:ext cx="2176097" cy="1224055"/>
          </a:xfrm>
          <a:prstGeom prst="rect">
            <a:avLst/>
          </a:prstGeom>
        </p:spPr>
      </p:pic>
      <p:pic>
        <p:nvPicPr>
          <p:cNvPr id="10" name="그림 9" descr="야외, 장면, 하늘, 길이(가) 표시된 사진&#10;&#10;자동 생성된 설명">
            <a:extLst>
              <a:ext uri="{FF2B5EF4-FFF2-40B4-BE49-F238E27FC236}">
                <a16:creationId xmlns:a16="http://schemas.microsoft.com/office/drawing/2014/main" id="{B844BC3E-DFFC-7EBE-6051-D698ED859B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82951" y="1856173"/>
            <a:ext cx="2176097" cy="12240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9C6761B-97F8-51AA-EC20-B097735AAA6B}"/>
              </a:ext>
            </a:extLst>
          </p:cNvPr>
          <p:cNvSpPr txBox="1"/>
          <p:nvPr/>
        </p:nvSpPr>
        <p:spPr>
          <a:xfrm>
            <a:off x="1313783" y="904257"/>
            <a:ext cx="96022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체커보드에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 맞는 점 생성</a:t>
            </a:r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, cv2.findChessboardCorners 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이용해서 패턴 확인</a:t>
            </a:r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,</a:t>
            </a:r>
          </a:p>
          <a:p>
            <a:r>
              <a:rPr lang="en-US" altLang="ko-KR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cv2.calibrateCamera</a:t>
            </a:r>
            <a:r>
              <a:rPr lang="ko-KR" altLang="en-US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로 </a:t>
            </a:r>
            <a:r>
              <a:rPr lang="ko-KR" altLang="en-US" i="0" dirty="0" err="1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보정값</a:t>
            </a:r>
            <a:r>
              <a:rPr lang="ko-KR" altLang="en-US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 불러온 후 </a:t>
            </a:r>
            <a:r>
              <a:rPr lang="en-US" altLang="ko-KR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cv2.undistort</a:t>
            </a:r>
            <a:r>
              <a:rPr lang="ko-KR" altLang="en-US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로 보정 실행</a:t>
            </a:r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 </a:t>
            </a:r>
            <a:endParaRPr lang="ko-KR" altLang="en-US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1129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2A4D1E22-90D8-5294-D286-8BB35DBC9C99}"/>
              </a:ext>
            </a:extLst>
          </p:cNvPr>
          <p:cNvGrpSpPr/>
          <p:nvPr/>
        </p:nvGrpSpPr>
        <p:grpSpPr>
          <a:xfrm>
            <a:off x="1357220" y="246399"/>
            <a:ext cx="2517617" cy="503184"/>
            <a:chOff x="3216621" y="1119962"/>
            <a:chExt cx="2517617" cy="503184"/>
          </a:xfrm>
        </p:grpSpPr>
        <p:sp>
          <p:nvSpPr>
            <p:cNvPr id="3" name="Google Shape;99;p25">
              <a:extLst>
                <a:ext uri="{FF2B5EF4-FFF2-40B4-BE49-F238E27FC236}">
                  <a16:creationId xmlns:a16="http://schemas.microsoft.com/office/drawing/2014/main" id="{651F5440-132A-F4F6-5188-CBC5FD9DF92E}"/>
                </a:ext>
              </a:extLst>
            </p:cNvPr>
            <p:cNvSpPr/>
            <p:nvPr/>
          </p:nvSpPr>
          <p:spPr>
            <a:xfrm>
              <a:off x="3216621" y="1165765"/>
              <a:ext cx="2517617" cy="370935"/>
            </a:xfrm>
            <a:prstGeom prst="rect">
              <a:avLst/>
            </a:prstGeom>
            <a:solidFill>
              <a:srgbClr val="192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100;p25">
              <a:extLst>
                <a:ext uri="{FF2B5EF4-FFF2-40B4-BE49-F238E27FC236}">
                  <a16:creationId xmlns:a16="http://schemas.microsoft.com/office/drawing/2014/main" id="{7918B7B5-A9F6-72F3-41D3-61E3C1B6DCEC}"/>
                </a:ext>
              </a:extLst>
            </p:cNvPr>
            <p:cNvSpPr txBox="1"/>
            <p:nvPr/>
          </p:nvSpPr>
          <p:spPr>
            <a:xfrm>
              <a:off x="3216621" y="1119962"/>
              <a:ext cx="2517617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altLang="ko-KR" sz="1800" b="1" i="0" u="none" strike="noStrike" cap="none" dirty="0">
                  <a:solidFill>
                    <a:schemeClr val="bg1"/>
                  </a:solidFill>
                  <a:latin typeface="넥슨Lv1고딕 Low OTF Bold" panose="00000800000000000000" pitchFamily="50" charset="-127"/>
                  <a:ea typeface="넥슨Lv1고딕 Low OTF Bold" panose="00000800000000000000" pitchFamily="50" charset="-127"/>
                  <a:sym typeface="Arial"/>
                </a:rPr>
                <a:t>perspective</a:t>
              </a:r>
            </a:p>
          </p:txBody>
        </p:sp>
      </p:grpSp>
      <p:pic>
        <p:nvPicPr>
          <p:cNvPr id="5" name="Picture 2">
            <a:extLst>
              <a:ext uri="{FF2B5EF4-FFF2-40B4-BE49-F238E27FC236}">
                <a16:creationId xmlns:a16="http://schemas.microsoft.com/office/drawing/2014/main" id="{F79D9CBE-9176-48A6-743C-032A427D42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984" y="3496637"/>
            <a:ext cx="2992800" cy="943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A968EF4E-44A1-CB92-7EC3-5D9F655CB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984" y="2474407"/>
            <a:ext cx="2992800" cy="943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43E64D-67FA-6BEF-FC43-C34CD9302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984" y="1401641"/>
            <a:ext cx="2992800" cy="943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684E9A-141D-0D51-D131-19E6A2584261}"/>
              </a:ext>
            </a:extLst>
          </p:cNvPr>
          <p:cNvSpPr txBox="1"/>
          <p:nvPr/>
        </p:nvSpPr>
        <p:spPr>
          <a:xfrm>
            <a:off x="4572001" y="1034347"/>
            <a:ext cx="38563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Perspective transform (</a:t>
            </a:r>
            <a:r>
              <a:rPr lang="en-US" altLang="ko-KR" b="1" dirty="0" err="1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homography</a:t>
            </a:r>
            <a:r>
              <a:rPr lang="en-US" altLang="ko-KR" b="1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4F7CDD-04A2-1C79-B483-946AD7CED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990" y="1858372"/>
            <a:ext cx="2130424" cy="1646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D363B748-17F3-523E-B279-357293292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462" y="1970752"/>
            <a:ext cx="2226024" cy="53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BD4492-2138-7A8C-9F20-22B1F501049E}"/>
              </a:ext>
            </a:extLst>
          </p:cNvPr>
          <p:cNvSpPr txBox="1"/>
          <p:nvPr/>
        </p:nvSpPr>
        <p:spPr>
          <a:xfrm>
            <a:off x="4776497" y="3628848"/>
            <a:ext cx="303199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H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는 유일</a:t>
            </a:r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일반적으로 </a:t>
            </a:r>
            <a:r>
              <a:rPr lang="en-US" altLang="ko-KR" dirty="0" err="1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homography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에</a:t>
            </a:r>
            <a:endParaRPr lang="en-US" altLang="ko-KR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  <a:p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4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개의 </a:t>
            </a:r>
            <a:r>
              <a:rPr lang="ko-KR" altLang="en-US" dirty="0" err="1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대응쌍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 필요</a:t>
            </a:r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. </a:t>
            </a:r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그 이상도 가능</a:t>
            </a:r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평면에 대해서만 성립</a:t>
            </a:r>
            <a:r>
              <a:rPr lang="en-US" altLang="ko-KR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.</a:t>
            </a:r>
            <a:endParaRPr lang="ko-KR" altLang="en-US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1627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2A4D1E22-90D8-5294-D286-8BB35DBC9C99}"/>
              </a:ext>
            </a:extLst>
          </p:cNvPr>
          <p:cNvGrpSpPr/>
          <p:nvPr/>
        </p:nvGrpSpPr>
        <p:grpSpPr>
          <a:xfrm>
            <a:off x="1357220" y="246399"/>
            <a:ext cx="2517617" cy="503184"/>
            <a:chOff x="3216621" y="1119962"/>
            <a:chExt cx="2517617" cy="503184"/>
          </a:xfrm>
        </p:grpSpPr>
        <p:sp>
          <p:nvSpPr>
            <p:cNvPr id="3" name="Google Shape;99;p25">
              <a:extLst>
                <a:ext uri="{FF2B5EF4-FFF2-40B4-BE49-F238E27FC236}">
                  <a16:creationId xmlns:a16="http://schemas.microsoft.com/office/drawing/2014/main" id="{651F5440-132A-F4F6-5188-CBC5FD9DF92E}"/>
                </a:ext>
              </a:extLst>
            </p:cNvPr>
            <p:cNvSpPr/>
            <p:nvPr/>
          </p:nvSpPr>
          <p:spPr>
            <a:xfrm>
              <a:off x="3216621" y="1165765"/>
              <a:ext cx="2517617" cy="370935"/>
            </a:xfrm>
            <a:prstGeom prst="rect">
              <a:avLst/>
            </a:prstGeom>
            <a:solidFill>
              <a:srgbClr val="192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100;p25">
              <a:extLst>
                <a:ext uri="{FF2B5EF4-FFF2-40B4-BE49-F238E27FC236}">
                  <a16:creationId xmlns:a16="http://schemas.microsoft.com/office/drawing/2014/main" id="{7918B7B5-A9F6-72F3-41D3-61E3C1B6DCEC}"/>
                </a:ext>
              </a:extLst>
            </p:cNvPr>
            <p:cNvSpPr txBox="1"/>
            <p:nvPr/>
          </p:nvSpPr>
          <p:spPr>
            <a:xfrm>
              <a:off x="3216621" y="1119962"/>
              <a:ext cx="2517617" cy="503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altLang="ko-KR" sz="1800" b="1" i="0" u="none" strike="noStrike" cap="none" dirty="0">
                  <a:solidFill>
                    <a:schemeClr val="bg1"/>
                  </a:solidFill>
                  <a:latin typeface="넥슨Lv1고딕 Low OTF Bold" panose="00000800000000000000" pitchFamily="50" charset="-127"/>
                  <a:ea typeface="넥슨Lv1고딕 Low OTF Bold" panose="00000800000000000000" pitchFamily="50" charset="-127"/>
                  <a:sym typeface="Arial"/>
                </a:rPr>
                <a:t>A* </a:t>
              </a:r>
              <a:r>
                <a:rPr lang="ko-KR" altLang="en-US" sz="1800" b="1" i="0" u="none" strike="noStrike" cap="none" dirty="0">
                  <a:solidFill>
                    <a:schemeClr val="bg1"/>
                  </a:solidFill>
                  <a:latin typeface="넥슨Lv1고딕 Low OTF Bold" panose="00000800000000000000" pitchFamily="50" charset="-127"/>
                  <a:ea typeface="넥슨Lv1고딕 Low OTF Bold" panose="00000800000000000000" pitchFamily="50" charset="-127"/>
                  <a:sym typeface="Arial"/>
                </a:rPr>
                <a:t>알고리즘</a:t>
              </a:r>
              <a:endParaRPr lang="en-US" altLang="ko-KR" sz="1800" b="1" i="0" u="none" strike="noStrike" cap="none" dirty="0">
                <a:solidFill>
                  <a:schemeClr val="bg1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endParaRPr>
            </a:p>
          </p:txBody>
        </p:sp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327909B0-C602-0DD0-1578-C92B91C75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887" y="737825"/>
            <a:ext cx="7097495" cy="333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C7992C-8132-1A58-527F-D714487D4ABC}"/>
              </a:ext>
            </a:extLst>
          </p:cNvPr>
          <p:cNvSpPr txBox="1"/>
          <p:nvPr/>
        </p:nvSpPr>
        <p:spPr>
          <a:xfrm>
            <a:off x="1485887" y="4201515"/>
            <a:ext cx="303199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넥슨Lv1고딕 Low OTF" panose="020B0600000101010101" charset="-127"/>
                <a:ea typeface="넥슨Lv1고딕 Low OTF" panose="020B0600000101010101" charset="-127"/>
              </a:rPr>
              <a:t>시작 노드와 목적지 노드를 분명하게 지정해 이 두 노드 간의 최단 경로를 파악할 수 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넥슨Lv1고딕 Low OTF" panose="020B0600000101010101" charset="-127"/>
                <a:ea typeface="넥슨Lv1고딕 Low OTF" panose="020B0600000101010101" charset="-127"/>
              </a:rPr>
              <a:t>.</a:t>
            </a:r>
            <a:endParaRPr lang="ko-KR" altLang="en-US" dirty="0">
              <a:solidFill>
                <a:srgbClr val="19264B"/>
              </a:solidFill>
              <a:latin typeface="넥슨Lv1고딕 Low OTF" panose="020B0600000101010101" charset="-127"/>
              <a:ea typeface="넥슨Lv1고딕 Low OTF" panose="020B0600000101010101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AEBD9B-22BC-CE6A-148D-01A4AE6E489A}"/>
              </a:ext>
            </a:extLst>
          </p:cNvPr>
          <p:cNvSpPr txBox="1"/>
          <p:nvPr/>
        </p:nvSpPr>
        <p:spPr>
          <a:xfrm>
            <a:off x="4975860" y="4132195"/>
            <a:ext cx="38785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000" dirty="0">
                <a:latin typeface="넥슨Lv1고딕 Low OTF" panose="020B0600000101010101" charset="-127"/>
                <a:ea typeface="넥슨Lv1고딕 Low OTF" panose="020B0600000101010101" charset="-127"/>
              </a:rPr>
              <a:t>F: G + H</a:t>
            </a:r>
          </a:p>
          <a:p>
            <a:pPr marL="285750" indent="-285750">
              <a:buFontTx/>
              <a:buChar char="-"/>
            </a:pPr>
            <a:r>
              <a:rPr lang="en-US" altLang="ko-KR" sz="1000" dirty="0">
                <a:latin typeface="넥슨Lv1고딕 Low OTF" panose="020B0600000101010101" charset="-127"/>
                <a:ea typeface="넥슨Lv1고딕 Low OTF" panose="020B0600000101010101" charset="-127"/>
              </a:rPr>
              <a:t>G: </a:t>
            </a:r>
            <a:r>
              <a:rPr lang="ko-KR" altLang="en-US" sz="1000" dirty="0">
                <a:latin typeface="넥슨Lv1고딕 Low OTF" panose="020B0600000101010101" charset="-127"/>
                <a:ea typeface="넥슨Lv1고딕 Low OTF" panose="020B0600000101010101" charset="-127"/>
              </a:rPr>
              <a:t>시작 노드에서 해당 노드까지의 실제 소요 </a:t>
            </a:r>
            <a:r>
              <a:rPr lang="ko-KR" altLang="en-US" sz="1000" dirty="0" err="1">
                <a:latin typeface="넥슨Lv1고딕 Low OTF" panose="020B0600000101010101" charset="-127"/>
                <a:ea typeface="넥슨Lv1고딕 Low OTF" panose="020B0600000101010101" charset="-127"/>
              </a:rPr>
              <a:t>경비값</a:t>
            </a:r>
            <a:endParaRPr lang="en-US" altLang="ko-KR" sz="1000" dirty="0">
              <a:latin typeface="넥슨Lv1고딕 Low OTF" panose="020B0600000101010101" charset="-127"/>
              <a:ea typeface="넥슨Lv1고딕 Low OTF" panose="020B0600000101010101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000" dirty="0">
                <a:latin typeface="넥슨Lv1고딕 Low OTF" panose="020B0600000101010101" charset="-127"/>
                <a:ea typeface="넥슨Lv1고딕 Low OTF" panose="020B0600000101010101" charset="-127"/>
              </a:rPr>
              <a:t>H: </a:t>
            </a:r>
            <a:r>
              <a:rPr lang="ko-KR" altLang="en-US" sz="1000" dirty="0">
                <a:latin typeface="넥슨Lv1고딕 Low OTF" panose="020B0600000101010101" charset="-127"/>
                <a:ea typeface="넥슨Lv1고딕 Low OTF" panose="020B0600000101010101" charset="-127"/>
              </a:rPr>
              <a:t>휴리스틱 </a:t>
            </a:r>
            <a:r>
              <a:rPr lang="ko-KR" altLang="en-US" sz="1000" dirty="0" err="1">
                <a:latin typeface="넥슨Lv1고딕 Low OTF" panose="020B0600000101010101" charset="-127"/>
                <a:ea typeface="넥슨Lv1고딕 Low OTF" panose="020B0600000101010101" charset="-127"/>
              </a:rPr>
              <a:t>추정값으로</a:t>
            </a:r>
            <a:r>
              <a:rPr lang="ko-KR" altLang="en-US" sz="1000" dirty="0">
                <a:latin typeface="넥슨Lv1고딕 Low OTF" panose="020B0600000101010101" charset="-127"/>
                <a:ea typeface="넥슨Lv1고딕 Low OTF" panose="020B0600000101010101" charset="-127"/>
              </a:rPr>
              <a:t> 해당 노드에서 최종 목적지까지 도달하는데 소요될 것으로 추정되는 값</a:t>
            </a:r>
            <a:endParaRPr lang="en-US" altLang="ko-KR" sz="1000" dirty="0">
              <a:latin typeface="넥슨Lv1고딕 Low OTF" panose="020B0600000101010101" charset="-127"/>
              <a:ea typeface="넥슨Lv1고딕 Low OTF" panose="020B0600000101010101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000" dirty="0">
                <a:latin typeface="넥슨Lv1고딕 Low OTF" panose="020B0600000101010101" charset="-127"/>
                <a:ea typeface="넥슨Lv1고딕 Low OTF" panose="020B0600000101010101" charset="-127"/>
              </a:rPr>
              <a:t>Parent Node: </a:t>
            </a:r>
            <a:r>
              <a:rPr lang="ko-KR" altLang="en-US" sz="1000" dirty="0">
                <a:latin typeface="넥슨Lv1고딕 Low OTF" panose="020B0600000101010101" charset="-127"/>
                <a:ea typeface="넥슨Lv1고딕 Low OTF" panose="020B0600000101010101" charset="-127"/>
              </a:rPr>
              <a:t>해당 노드에 도달하기 직전에 거치는 노드 번호</a:t>
            </a:r>
          </a:p>
        </p:txBody>
      </p:sp>
    </p:spTree>
    <p:extLst>
      <p:ext uri="{BB962C8B-B14F-4D97-AF65-F5344CB8AC3E}">
        <p14:creationId xmlns:p14="http://schemas.microsoft.com/office/powerpoint/2010/main" val="23984819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255</Words>
  <Application>Microsoft Office PowerPoint</Application>
  <PresentationFormat>화면 슬라이드 쇼(16:9)</PresentationFormat>
  <Paragraphs>34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넥슨Lv1고딕 Low OTF Bold</vt:lpstr>
      <vt:lpstr>넥슨Lv1고딕 Low OTF</vt:lpstr>
      <vt:lpstr>Arial</vt:lpstr>
      <vt:lpstr>NanumGothic ExtraBold</vt:lpstr>
      <vt:lpstr>Simple Light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youth_0619</dc:creator>
  <cp:lastModifiedBy>박도영</cp:lastModifiedBy>
  <cp:revision>13</cp:revision>
  <dcterms:modified xsi:type="dcterms:W3CDTF">2023-05-23T09:08:46Z</dcterms:modified>
</cp:coreProperties>
</file>